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5143500" cx="9144000"/>
  <p:notesSz cx="6858000" cy="9144000"/>
  <p:embeddedFontLst>
    <p:embeddedFont>
      <p:font typeface="Raleway"/>
      <p:regular r:id="rId22"/>
      <p:bold r:id="rId23"/>
      <p:italic r:id="rId24"/>
      <p:boldItalic r:id="rId25"/>
    </p:embeddedFont>
    <p:embeddedFont>
      <p:font typeface="Montserrat"/>
      <p:regular r:id="rId26"/>
      <p:bold r:id="rId27"/>
      <p:italic r:id="rId28"/>
      <p:boldItalic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Raleway-regular.fntdata"/><Relationship Id="rId21" Type="http://schemas.openxmlformats.org/officeDocument/2006/relationships/slide" Target="slides/slide16.xml"/><Relationship Id="rId24" Type="http://schemas.openxmlformats.org/officeDocument/2006/relationships/font" Target="fonts/Raleway-italic.fntdata"/><Relationship Id="rId23" Type="http://schemas.openxmlformats.org/officeDocument/2006/relationships/font" Target="fonts/Raleway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Montserrat-regular.fntdata"/><Relationship Id="rId25" Type="http://schemas.openxmlformats.org/officeDocument/2006/relationships/font" Target="fonts/Raleway-boldItalic.fntdata"/><Relationship Id="rId28" Type="http://schemas.openxmlformats.org/officeDocument/2006/relationships/font" Target="fonts/Montserrat-italic.fntdata"/><Relationship Id="rId27" Type="http://schemas.openxmlformats.org/officeDocument/2006/relationships/font" Target="fonts/Montserrat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Montserrat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b3d2289eb3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2b3d2289eb3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b3d2289eb3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b3d2289eb3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b3d2289eb3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b3d2289eb3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b3d2289eb3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b3d2289eb3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b3d2289eb3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2b3d2289eb3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b3d2289eb3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2b3d2289eb3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b3d2289eb3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2b3d2289eb3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b3d2289eb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b3d2289eb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b3d2289eb3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2b3d2289eb3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b3d2289eb3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2b3d2289eb3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b3d2289eb3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2b3d2289eb3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b3d2289eb3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b3d2289eb3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b3d2289eb3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2b3d2289eb3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b3d2289eb3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b3d2289eb3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b3d2289eb3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b3d2289eb3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5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jpg"/><Relationship Id="rId4" Type="http://schemas.openxmlformats.org/officeDocument/2006/relationships/image" Target="../media/image27.jpg"/><Relationship Id="rId5" Type="http://schemas.openxmlformats.org/officeDocument/2006/relationships/image" Target="../media/image2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8.jpg"/><Relationship Id="rId4" Type="http://schemas.openxmlformats.org/officeDocument/2006/relationships/image" Target="../media/image26.jpg"/><Relationship Id="rId5" Type="http://schemas.openxmlformats.org/officeDocument/2006/relationships/image" Target="../media/image1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1.jpg"/><Relationship Id="rId4" Type="http://schemas.openxmlformats.org/officeDocument/2006/relationships/image" Target="../media/image34.jpg"/><Relationship Id="rId5" Type="http://schemas.openxmlformats.org/officeDocument/2006/relationships/image" Target="../media/image30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1.jpg"/><Relationship Id="rId4" Type="http://schemas.openxmlformats.org/officeDocument/2006/relationships/image" Target="../media/image36.jpg"/><Relationship Id="rId5" Type="http://schemas.openxmlformats.org/officeDocument/2006/relationships/image" Target="../media/image3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8.jpg"/><Relationship Id="rId4" Type="http://schemas.openxmlformats.org/officeDocument/2006/relationships/image" Target="../media/image4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2.jpg"/><Relationship Id="rId4" Type="http://schemas.openxmlformats.org/officeDocument/2006/relationships/image" Target="../media/image40.jpg"/><Relationship Id="rId5" Type="http://schemas.openxmlformats.org/officeDocument/2006/relationships/image" Target="../media/image39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3.jpg"/><Relationship Id="rId4" Type="http://schemas.openxmlformats.org/officeDocument/2006/relationships/image" Target="../media/image4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jpg"/><Relationship Id="rId4" Type="http://schemas.openxmlformats.org/officeDocument/2006/relationships/image" Target="../media/image3.jpg"/><Relationship Id="rId5" Type="http://schemas.openxmlformats.org/officeDocument/2006/relationships/image" Target="../media/image1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Relationship Id="rId4" Type="http://schemas.openxmlformats.org/officeDocument/2006/relationships/image" Target="../media/image20.jpg"/><Relationship Id="rId5" Type="http://schemas.openxmlformats.org/officeDocument/2006/relationships/image" Target="../media/image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jpg"/><Relationship Id="rId4" Type="http://schemas.openxmlformats.org/officeDocument/2006/relationships/image" Target="../media/image13.jpg"/><Relationship Id="rId5" Type="http://schemas.openxmlformats.org/officeDocument/2006/relationships/image" Target="../media/image10.jpg"/><Relationship Id="rId6" Type="http://schemas.openxmlformats.org/officeDocument/2006/relationships/image" Target="../media/image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Relationship Id="rId4" Type="http://schemas.openxmlformats.org/officeDocument/2006/relationships/image" Target="../media/image6.jpg"/><Relationship Id="rId5" Type="http://schemas.openxmlformats.org/officeDocument/2006/relationships/image" Target="../media/image1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jpg"/><Relationship Id="rId4" Type="http://schemas.openxmlformats.org/officeDocument/2006/relationships/image" Target="../media/image8.jpg"/><Relationship Id="rId5" Type="http://schemas.openxmlformats.org/officeDocument/2006/relationships/image" Target="../media/image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2.jpg"/><Relationship Id="rId4" Type="http://schemas.openxmlformats.org/officeDocument/2006/relationships/image" Target="../media/image21.jpg"/><Relationship Id="rId5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jpg"/><Relationship Id="rId4" Type="http://schemas.openxmlformats.org/officeDocument/2006/relationships/image" Target="../media/image22.jpg"/><Relationship Id="rId5" Type="http://schemas.openxmlformats.org/officeDocument/2006/relationships/image" Target="../media/image2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9.jpg"/><Relationship Id="rId4" Type="http://schemas.openxmlformats.org/officeDocument/2006/relationships/image" Target="../media/image35.png"/><Relationship Id="rId5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67800" y="848800"/>
            <a:ext cx="8776200" cy="1180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4900">
                <a:solidFill>
                  <a:srgbClr val="274E13"/>
                </a:solidFill>
                <a:latin typeface="Raleway"/>
                <a:ea typeface="Raleway"/>
                <a:cs typeface="Raleway"/>
                <a:sym typeface="Raleway"/>
              </a:rPr>
              <a:t>Storie e Memorie in Quebe</a:t>
            </a:r>
            <a:r>
              <a:rPr b="1" lang="it" sz="4900">
                <a:solidFill>
                  <a:srgbClr val="274E13"/>
                </a:solidFill>
                <a:latin typeface="Montserrat"/>
                <a:ea typeface="Montserrat"/>
                <a:cs typeface="Montserrat"/>
                <a:sym typeface="Montserrat"/>
              </a:rPr>
              <a:t>c</a:t>
            </a:r>
            <a:endParaRPr b="1" sz="4900">
              <a:solidFill>
                <a:srgbClr val="274E1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188730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it" sz="1979">
                <a:solidFill>
                  <a:srgbClr val="38761D"/>
                </a:solidFill>
                <a:latin typeface="Raleway"/>
                <a:ea typeface="Raleway"/>
                <a:cs typeface="Raleway"/>
                <a:sym typeface="Raleway"/>
              </a:rPr>
              <a:t>M.Chiara Aramini, Aurora Sionis, Alice Pillonca, Giorgia Lai,</a:t>
            </a:r>
            <a:r>
              <a:rPr lang="it" sz="1979">
                <a:solidFill>
                  <a:srgbClr val="38761D"/>
                </a:solidFill>
              </a:rPr>
              <a:t> </a:t>
            </a:r>
            <a:r>
              <a:rPr lang="it" sz="1979">
                <a:solidFill>
                  <a:srgbClr val="38761D"/>
                </a:solidFill>
                <a:latin typeface="Raleway"/>
                <a:ea typeface="Raleway"/>
                <a:cs typeface="Raleway"/>
                <a:sym typeface="Raleway"/>
              </a:rPr>
              <a:t>Federico Pilia </a:t>
            </a:r>
            <a:endParaRPr sz="1979">
              <a:solidFill>
                <a:srgbClr val="38761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b="1" lang="it">
                <a:solidFill>
                  <a:srgbClr val="274E13"/>
                </a:solidFill>
                <a:latin typeface="Raleway"/>
                <a:ea typeface="Raleway"/>
                <a:cs typeface="Raleway"/>
                <a:sym typeface="Raleway"/>
              </a:rPr>
              <a:t>24 luglio</a:t>
            </a:r>
            <a:endParaRPr b="1">
              <a:solidFill>
                <a:srgbClr val="274E13"/>
              </a:solidFill>
            </a:endParaRPr>
          </a:p>
        </p:txBody>
      </p:sp>
      <p:sp>
        <p:nvSpPr>
          <p:cNvPr id="134" name="Google Shape;134;p22"/>
          <p:cNvSpPr txBox="1"/>
          <p:nvPr>
            <p:ph idx="1" type="body"/>
          </p:nvPr>
        </p:nvSpPr>
        <p:spPr>
          <a:xfrm>
            <a:off x="-209650" y="1017725"/>
            <a:ext cx="3115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it">
                <a:latin typeface="Raleway"/>
                <a:ea typeface="Raleway"/>
                <a:cs typeface="Raleway"/>
                <a:sym typeface="Raleway"/>
              </a:rPr>
              <a:t>Visita all’o</a:t>
            </a:r>
            <a:r>
              <a:rPr lang="it">
                <a:latin typeface="Raleway"/>
                <a:ea typeface="Raleway"/>
                <a:cs typeface="Raleway"/>
                <a:sym typeface="Raleway"/>
              </a:rPr>
              <a:t>ratorio di Saint Joseph e a Parc La Fontaine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35" name="Google Shape;13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1567" y="195675"/>
            <a:ext cx="3260732" cy="2445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2288724" y="1376647"/>
            <a:ext cx="3494252" cy="262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71575" y="2767825"/>
            <a:ext cx="3260725" cy="21770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b="1" lang="it">
                <a:solidFill>
                  <a:srgbClr val="274E13"/>
                </a:solidFill>
                <a:latin typeface="Raleway"/>
                <a:ea typeface="Raleway"/>
                <a:cs typeface="Raleway"/>
                <a:sym typeface="Raleway"/>
              </a:rPr>
              <a:t>25 luglio</a:t>
            </a:r>
            <a:endParaRPr b="1">
              <a:solidFill>
                <a:srgbClr val="274E13"/>
              </a:solidFill>
            </a:endParaRPr>
          </a:p>
        </p:txBody>
      </p:sp>
      <p:sp>
        <p:nvSpPr>
          <p:cNvPr id="143" name="Google Shape;143;p23"/>
          <p:cNvSpPr txBox="1"/>
          <p:nvPr>
            <p:ph idx="1" type="body"/>
          </p:nvPr>
        </p:nvSpPr>
        <p:spPr>
          <a:xfrm>
            <a:off x="181725" y="1017725"/>
            <a:ext cx="4836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it">
                <a:latin typeface="Raleway"/>
                <a:ea typeface="Raleway"/>
                <a:cs typeface="Raleway"/>
                <a:sym typeface="Raleway"/>
              </a:rPr>
              <a:t>Giro libero della città, tra la zona portuale e luoghi tipici come “Tim Hortons” 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44" name="Google Shape;14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260025" y="2403741"/>
            <a:ext cx="2904899" cy="2178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15250" y="272615"/>
            <a:ext cx="3717050" cy="4598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-172937" y="2395289"/>
            <a:ext cx="2837299" cy="2127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rgbClr val="274E13"/>
                </a:solidFill>
                <a:latin typeface="Raleway"/>
                <a:ea typeface="Raleway"/>
                <a:cs typeface="Raleway"/>
                <a:sym typeface="Raleway"/>
              </a:rPr>
              <a:t>26 luglio</a:t>
            </a:r>
            <a:endParaRPr b="1">
              <a:solidFill>
                <a:srgbClr val="274E1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52" name="Google Shape;152;p24"/>
          <p:cNvSpPr txBox="1"/>
          <p:nvPr>
            <p:ph idx="1" type="body"/>
          </p:nvPr>
        </p:nvSpPr>
        <p:spPr>
          <a:xfrm>
            <a:off x="223525" y="1017725"/>
            <a:ext cx="4926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Raleway"/>
                <a:ea typeface="Raleway"/>
                <a:cs typeface="Raleway"/>
                <a:sym typeface="Raleway"/>
              </a:rPr>
              <a:t>Dopo il pranzo alla “casa di Totò”abbiamo </a:t>
            </a:r>
            <a:r>
              <a:rPr lang="it">
                <a:latin typeface="Raleway"/>
                <a:ea typeface="Raleway"/>
                <a:cs typeface="Raleway"/>
                <a:sym typeface="Raleway"/>
              </a:rPr>
              <a:t>intervistato</a:t>
            </a:r>
            <a:r>
              <a:rPr lang="it">
                <a:latin typeface="Raleway"/>
                <a:ea typeface="Raleway"/>
                <a:cs typeface="Raleway"/>
                <a:sym typeface="Raleway"/>
              </a:rPr>
              <a:t> i signori Tocco che ci hanno ospitato a casa loro. In seguito abbiamo visitato la Caisse populaire </a:t>
            </a:r>
            <a:r>
              <a:rPr lang="it">
                <a:latin typeface="Raleway"/>
                <a:ea typeface="Raleway"/>
                <a:cs typeface="Raleway"/>
                <a:sym typeface="Raleway"/>
              </a:rPr>
              <a:t>canadienne</a:t>
            </a:r>
            <a:r>
              <a:rPr lang="it">
                <a:latin typeface="Raleway"/>
                <a:ea typeface="Raleway"/>
                <a:cs typeface="Raleway"/>
                <a:sym typeface="Raleway"/>
              </a:rPr>
              <a:t>-italienne 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3" name="Google Shape;15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8225" y="85450"/>
            <a:ext cx="4193124" cy="3144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72688" y="2677575"/>
            <a:ext cx="2998625" cy="224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52759" y="2677575"/>
            <a:ext cx="2998592" cy="2248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rgbClr val="274E13"/>
                </a:solidFill>
                <a:latin typeface="Raleway"/>
                <a:ea typeface="Raleway"/>
                <a:cs typeface="Raleway"/>
                <a:sym typeface="Raleway"/>
              </a:rPr>
              <a:t>27 luglio </a:t>
            </a:r>
            <a:endParaRPr b="1">
              <a:solidFill>
                <a:srgbClr val="274E1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1" name="Google Shape;161;p25"/>
          <p:cNvSpPr txBox="1"/>
          <p:nvPr>
            <p:ph idx="1" type="body"/>
          </p:nvPr>
        </p:nvSpPr>
        <p:spPr>
          <a:xfrm>
            <a:off x="311700" y="1152475"/>
            <a:ext cx="2697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it">
                <a:latin typeface="Raleway"/>
                <a:ea typeface="Raleway"/>
                <a:cs typeface="Raleway"/>
                <a:sym typeface="Raleway"/>
              </a:rPr>
              <a:t>In mattinata </a:t>
            </a:r>
            <a:r>
              <a:rPr lang="it">
                <a:latin typeface="Raleway"/>
                <a:ea typeface="Raleway"/>
                <a:cs typeface="Raleway"/>
                <a:sym typeface="Raleway"/>
              </a:rPr>
              <a:t> interviste telefoniche mentre nel pomeriggio visita al Museum of Canadienne history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62" name="Google Shape;16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34450" y="565375"/>
            <a:ext cx="3009550" cy="401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1475" y="2571750"/>
            <a:ext cx="2921051" cy="2231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1477" y="177325"/>
            <a:ext cx="2921051" cy="2190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6"/>
          <p:cNvSpPr txBox="1"/>
          <p:nvPr>
            <p:ph type="title"/>
          </p:nvPr>
        </p:nvSpPr>
        <p:spPr>
          <a:xfrm>
            <a:off x="311700" y="359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rgbClr val="274E13"/>
                </a:solidFill>
                <a:latin typeface="Raleway"/>
                <a:ea typeface="Raleway"/>
                <a:cs typeface="Raleway"/>
                <a:sym typeface="Raleway"/>
              </a:rPr>
              <a:t>28 luglio </a:t>
            </a:r>
            <a:endParaRPr b="1">
              <a:solidFill>
                <a:srgbClr val="274E1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70" name="Google Shape;170;p26"/>
          <p:cNvSpPr txBox="1"/>
          <p:nvPr>
            <p:ph idx="1" type="body"/>
          </p:nvPr>
        </p:nvSpPr>
        <p:spPr>
          <a:xfrm>
            <a:off x="268650" y="932250"/>
            <a:ext cx="5579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it">
                <a:latin typeface="Raleway"/>
                <a:ea typeface="Raleway"/>
                <a:cs typeface="Raleway"/>
                <a:sym typeface="Raleway"/>
              </a:rPr>
              <a:t>Ultima giornata a scuola e passeggiata al V</a:t>
            </a:r>
            <a:r>
              <a:rPr lang="it">
                <a:latin typeface="Raleway"/>
                <a:ea typeface="Raleway"/>
                <a:cs typeface="Raleway"/>
                <a:sym typeface="Raleway"/>
              </a:rPr>
              <a:t>ieux</a:t>
            </a:r>
            <a:r>
              <a:rPr lang="it">
                <a:latin typeface="Raleway"/>
                <a:ea typeface="Raleway"/>
                <a:cs typeface="Raleway"/>
                <a:sym typeface="Raleway"/>
              </a:rPr>
              <a:t> Port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71" name="Google Shape;17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2425" y="2049650"/>
            <a:ext cx="3760924" cy="2976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34475" y="1152475"/>
            <a:ext cx="3410477" cy="3913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rgbClr val="274E13"/>
                </a:solidFill>
                <a:latin typeface="Raleway"/>
                <a:ea typeface="Raleway"/>
                <a:cs typeface="Raleway"/>
                <a:sym typeface="Raleway"/>
              </a:rPr>
              <a:t>29 luglio</a:t>
            </a:r>
            <a:endParaRPr b="1">
              <a:solidFill>
                <a:srgbClr val="274E1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78" name="Google Shape;178;p27"/>
          <p:cNvSpPr txBox="1"/>
          <p:nvPr>
            <p:ph idx="1" type="body"/>
          </p:nvPr>
        </p:nvSpPr>
        <p:spPr>
          <a:xfrm>
            <a:off x="311700" y="1152475"/>
            <a:ext cx="3095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it">
                <a:latin typeface="Raleway"/>
                <a:ea typeface="Raleway"/>
                <a:cs typeface="Raleway"/>
                <a:sym typeface="Raleway"/>
              </a:rPr>
              <a:t>In mattinata siamo andati </a:t>
            </a:r>
            <a:r>
              <a:rPr lang="it">
                <a:latin typeface="Raleway"/>
                <a:ea typeface="Raleway"/>
                <a:cs typeface="Raleway"/>
                <a:sym typeface="Raleway"/>
              </a:rPr>
              <a:t>al Parc du Mont Royal e al Belvedere Kondia Ronk  guidati da Maria Giovanna Filia. Abbiamo pranzato da “Schwartz's” e fatto un'ultima passeggiata alla “Place Jacques Cartier ”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79" name="Google Shape;17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3499" y="1496450"/>
            <a:ext cx="3697884" cy="3701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000" y="445025"/>
            <a:ext cx="3095100" cy="2255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36000" y="1388425"/>
            <a:ext cx="3095099" cy="380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rgbClr val="274E13"/>
                </a:solidFill>
                <a:latin typeface="Raleway"/>
                <a:ea typeface="Raleway"/>
                <a:cs typeface="Raleway"/>
                <a:sym typeface="Raleway"/>
              </a:rPr>
              <a:t>30-31 luglio </a:t>
            </a:r>
            <a:endParaRPr b="1">
              <a:solidFill>
                <a:srgbClr val="274E1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87" name="Google Shape;187;p28"/>
          <p:cNvSpPr txBox="1"/>
          <p:nvPr>
            <p:ph idx="1" type="body"/>
          </p:nvPr>
        </p:nvSpPr>
        <p:spPr>
          <a:xfrm>
            <a:off x="311700" y="1152475"/>
            <a:ext cx="4379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it">
                <a:latin typeface="Raleway"/>
                <a:ea typeface="Raleway"/>
                <a:cs typeface="Raleway"/>
                <a:sym typeface="Raleway"/>
              </a:rPr>
              <a:t>Inizia il lungo viaggio di ritorno da Montreal a Cagliari con il cuore pieno di nuovi ricordi da custodire! 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88" name="Google Shape;18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250" y="2303275"/>
            <a:ext cx="3898174" cy="259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7275" y="332950"/>
            <a:ext cx="4035024" cy="45690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rgbClr val="274E13"/>
                </a:solidFill>
                <a:latin typeface="Raleway"/>
                <a:ea typeface="Raleway"/>
                <a:cs typeface="Raleway"/>
                <a:sym typeface="Raleway"/>
              </a:rPr>
              <a:t>16 luglio</a:t>
            </a:r>
            <a:endParaRPr b="1">
              <a:solidFill>
                <a:srgbClr val="274E1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40213" y="1017725"/>
            <a:ext cx="5187600" cy="80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it" sz="1600">
                <a:latin typeface="Raleway"/>
                <a:ea typeface="Raleway"/>
                <a:cs typeface="Raleway"/>
                <a:sym typeface="Raleway"/>
              </a:rPr>
              <a:t>Partenza da Cagliari e arrivo all’aeroporto Montréal-Trudeau (YUL) alle 15.30, sistemazione nelle case ospitanti.</a:t>
            </a:r>
            <a:endParaRPr sz="16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082775"/>
            <a:ext cx="5244624" cy="2950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 rotWithShape="1">
          <a:blip r:embed="rId4">
            <a:alphaModFix/>
          </a:blip>
          <a:srcRect b="11747" l="0" r="0" t="13233"/>
          <a:stretch/>
        </p:blipFill>
        <p:spPr>
          <a:xfrm>
            <a:off x="5649750" y="6"/>
            <a:ext cx="3098826" cy="3572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 rotWithShape="1">
          <a:blip r:embed="rId5">
            <a:alphaModFix/>
          </a:blip>
          <a:srcRect b="31477" l="0" r="19672" t="28611"/>
          <a:stretch/>
        </p:blipFill>
        <p:spPr>
          <a:xfrm>
            <a:off x="5649750" y="2980076"/>
            <a:ext cx="3098826" cy="2052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>
            <p:ph type="title"/>
          </p:nvPr>
        </p:nvSpPr>
        <p:spPr>
          <a:xfrm>
            <a:off x="311700" y="26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rgbClr val="274E13"/>
                </a:solidFill>
                <a:latin typeface="Raleway"/>
                <a:ea typeface="Raleway"/>
                <a:cs typeface="Raleway"/>
                <a:sym typeface="Raleway"/>
              </a:rPr>
              <a:t>17 luglio</a:t>
            </a:r>
            <a:endParaRPr b="1">
              <a:solidFill>
                <a:srgbClr val="274E1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70" name="Google Shape;70;p15"/>
          <p:cNvPicPr preferRelativeResize="0"/>
          <p:nvPr/>
        </p:nvPicPr>
        <p:blipFill rotWithShape="1">
          <a:blip r:embed="rId3">
            <a:alphaModFix/>
          </a:blip>
          <a:srcRect b="21746" l="0" r="0" t="0"/>
          <a:stretch/>
        </p:blipFill>
        <p:spPr>
          <a:xfrm>
            <a:off x="5360400" y="103800"/>
            <a:ext cx="2943949" cy="184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7025" y="2010650"/>
            <a:ext cx="3931100" cy="294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49550" y="1849200"/>
            <a:ext cx="3565650" cy="317605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5"/>
          <p:cNvSpPr txBox="1"/>
          <p:nvPr>
            <p:ph idx="1" type="body"/>
          </p:nvPr>
        </p:nvSpPr>
        <p:spPr>
          <a:xfrm>
            <a:off x="311700" y="839125"/>
            <a:ext cx="5805000" cy="101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935"/>
              <a:buNone/>
            </a:pPr>
            <a:r>
              <a:rPr lang="it" sz="1604">
                <a:latin typeface="Raleway"/>
                <a:ea typeface="Raleway"/>
                <a:cs typeface="Raleway"/>
                <a:sym typeface="Raleway"/>
              </a:rPr>
              <a:t>In mattinata orientamento alla scuola ILSC, nel pomeriggio una visita del centro di Montréal  e al Consolato Italiano per un primo </a:t>
            </a:r>
            <a:r>
              <a:rPr lang="it" sz="1604">
                <a:latin typeface="Raleway"/>
                <a:ea typeface="Raleway"/>
                <a:cs typeface="Raleway"/>
                <a:sym typeface="Raleway"/>
              </a:rPr>
              <a:t>incontro</a:t>
            </a:r>
            <a:r>
              <a:rPr lang="it" sz="1604">
                <a:latin typeface="Raleway"/>
                <a:ea typeface="Raleway"/>
                <a:cs typeface="Raleway"/>
                <a:sym typeface="Raleway"/>
              </a:rPr>
              <a:t> con la Console Generale d’italia a Montréal Silvia Costantini</a:t>
            </a:r>
            <a:r>
              <a:rPr lang="it" sz="1505">
                <a:latin typeface="Raleway"/>
                <a:ea typeface="Raleway"/>
                <a:cs typeface="Raleway"/>
                <a:sym typeface="Raleway"/>
              </a:rPr>
              <a:t>.</a:t>
            </a:r>
            <a:endParaRPr sz="1505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rgbClr val="274E13"/>
                </a:solidFill>
                <a:latin typeface="Raleway"/>
                <a:ea typeface="Raleway"/>
                <a:cs typeface="Raleway"/>
                <a:sym typeface="Raleway"/>
              </a:rPr>
              <a:t>18 luglio </a:t>
            </a:r>
            <a:endParaRPr b="1">
              <a:solidFill>
                <a:srgbClr val="274E1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9" name="Google Shape;79;p16"/>
          <p:cNvSpPr txBox="1"/>
          <p:nvPr>
            <p:ph idx="1" type="body"/>
          </p:nvPr>
        </p:nvSpPr>
        <p:spPr>
          <a:xfrm>
            <a:off x="311700" y="957100"/>
            <a:ext cx="3814500" cy="115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it" sz="1700">
                <a:latin typeface="Raleway"/>
                <a:ea typeface="Raleway"/>
                <a:cs typeface="Raleway"/>
                <a:sym typeface="Raleway"/>
              </a:rPr>
              <a:t>Visita della zona portuale della città (Old Port) , Place Jacques Cartier, e la sera cena a casa della Console Generale</a:t>
            </a:r>
            <a:endParaRPr sz="17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80" name="Google Shape;80;p16"/>
          <p:cNvPicPr preferRelativeResize="0"/>
          <p:nvPr/>
        </p:nvPicPr>
        <p:blipFill rotWithShape="1">
          <a:blip r:embed="rId3">
            <a:alphaModFix/>
          </a:blip>
          <a:srcRect b="0" l="6936" r="5696" t="0"/>
          <a:stretch/>
        </p:blipFill>
        <p:spPr>
          <a:xfrm>
            <a:off x="6948775" y="864700"/>
            <a:ext cx="2118351" cy="323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27800" y="103800"/>
            <a:ext cx="2424678" cy="240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1500" y="2451650"/>
            <a:ext cx="3363226" cy="252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23775" y="2571749"/>
            <a:ext cx="3205952" cy="2404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/>
          <p:nvPr>
            <p:ph type="title"/>
          </p:nvPr>
        </p:nvSpPr>
        <p:spPr>
          <a:xfrm>
            <a:off x="3010450" y="767425"/>
            <a:ext cx="2007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rgbClr val="274E13"/>
                </a:solidFill>
                <a:latin typeface="Raleway"/>
                <a:ea typeface="Raleway"/>
                <a:cs typeface="Raleway"/>
                <a:sym typeface="Raleway"/>
              </a:rPr>
              <a:t>19 luglio</a:t>
            </a:r>
            <a:endParaRPr b="1">
              <a:solidFill>
                <a:srgbClr val="274E1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9" name="Google Shape;89;p17"/>
          <p:cNvSpPr txBox="1"/>
          <p:nvPr>
            <p:ph idx="1" type="body"/>
          </p:nvPr>
        </p:nvSpPr>
        <p:spPr>
          <a:xfrm>
            <a:off x="238450" y="3765725"/>
            <a:ext cx="4388400" cy="97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it">
                <a:latin typeface="Raleway"/>
                <a:ea typeface="Raleway"/>
                <a:cs typeface="Raleway"/>
                <a:sym typeface="Raleway"/>
              </a:rPr>
              <a:t>Visita alla </a:t>
            </a:r>
            <a:r>
              <a:rPr lang="it">
                <a:latin typeface="Raleway"/>
                <a:ea typeface="Raleway"/>
                <a:cs typeface="Raleway"/>
                <a:sym typeface="Raleway"/>
              </a:rPr>
              <a:t>basilica</a:t>
            </a:r>
            <a:r>
              <a:rPr lang="it">
                <a:latin typeface="Raleway"/>
                <a:ea typeface="Raleway"/>
                <a:cs typeface="Raleway"/>
                <a:sym typeface="Raleway"/>
              </a:rPr>
              <a:t> di Notre-Dame de Montréal e intervista al signor Franco de Rosas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90" name="Google Shape;9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9538" y="2279700"/>
            <a:ext cx="3705113" cy="2768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7987" y="54538"/>
            <a:ext cx="3728249" cy="2768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7"/>
          <p:cNvPicPr preferRelativeResize="0"/>
          <p:nvPr/>
        </p:nvPicPr>
        <p:blipFill rotWithShape="1">
          <a:blip r:embed="rId5">
            <a:alphaModFix/>
          </a:blip>
          <a:srcRect b="0" l="0" r="0" t="11433"/>
          <a:stretch/>
        </p:blipFill>
        <p:spPr>
          <a:xfrm>
            <a:off x="238450" y="254525"/>
            <a:ext cx="2661776" cy="31431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rgbClr val="274E13"/>
                </a:solidFill>
                <a:latin typeface="Raleway"/>
                <a:ea typeface="Raleway"/>
                <a:cs typeface="Raleway"/>
                <a:sym typeface="Raleway"/>
              </a:rPr>
              <a:t>20 luglio</a:t>
            </a:r>
            <a:endParaRPr b="1">
              <a:solidFill>
                <a:srgbClr val="274E1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8" name="Google Shape;98;p18"/>
          <p:cNvSpPr txBox="1"/>
          <p:nvPr>
            <p:ph idx="1" type="body"/>
          </p:nvPr>
        </p:nvSpPr>
        <p:spPr>
          <a:xfrm>
            <a:off x="3107400" y="3676175"/>
            <a:ext cx="5724900" cy="140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it" sz="1600">
                <a:latin typeface="Raleway"/>
                <a:ea typeface="Raleway"/>
                <a:cs typeface="Raleway"/>
                <a:sym typeface="Raleway"/>
              </a:rPr>
              <a:t>Visita al Musée des beaux-arts de Montréal e incontro presso l’Istituto italiano di cultura con i vari rappresentanti dei Circoli delle varie regioni italiane, tra cui Maria Giovanna Filia, consultrice del </a:t>
            </a:r>
            <a:r>
              <a:rPr lang="it" sz="1600">
                <a:latin typeface="Raleway"/>
                <a:ea typeface="Raleway"/>
                <a:cs typeface="Raleway"/>
                <a:sym typeface="Raleway"/>
              </a:rPr>
              <a:t>circolo</a:t>
            </a:r>
            <a:r>
              <a:rPr lang="it" sz="1600">
                <a:latin typeface="Raleway"/>
                <a:ea typeface="Raleway"/>
                <a:cs typeface="Raleway"/>
                <a:sym typeface="Raleway"/>
              </a:rPr>
              <a:t> dei </a:t>
            </a:r>
            <a:r>
              <a:rPr lang="it" sz="1600">
                <a:latin typeface="Raleway"/>
                <a:ea typeface="Raleway"/>
                <a:cs typeface="Raleway"/>
                <a:sym typeface="Raleway"/>
              </a:rPr>
              <a:t>sardi</a:t>
            </a:r>
            <a:r>
              <a:rPr lang="it" sz="1600">
                <a:latin typeface="Raleway"/>
                <a:ea typeface="Raleway"/>
                <a:cs typeface="Raleway"/>
                <a:sym typeface="Raleway"/>
              </a:rPr>
              <a:t> in Québec</a:t>
            </a:r>
            <a:endParaRPr sz="16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99" name="Google Shape;9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1975" y="290600"/>
            <a:ext cx="3423592" cy="3385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8"/>
          <p:cNvPicPr preferRelativeResize="0"/>
          <p:nvPr/>
        </p:nvPicPr>
        <p:blipFill rotWithShape="1">
          <a:blip r:embed="rId4">
            <a:alphaModFix/>
          </a:blip>
          <a:srcRect b="22546" l="17384" r="27038" t="22541"/>
          <a:stretch/>
        </p:blipFill>
        <p:spPr>
          <a:xfrm>
            <a:off x="3207125" y="914825"/>
            <a:ext cx="2096025" cy="2761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00" y="1406083"/>
            <a:ext cx="2648349" cy="3531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b="1" lang="it">
                <a:solidFill>
                  <a:srgbClr val="274E13"/>
                </a:solidFill>
                <a:latin typeface="Raleway"/>
                <a:ea typeface="Raleway"/>
                <a:cs typeface="Raleway"/>
                <a:sym typeface="Raleway"/>
              </a:rPr>
              <a:t>21</a:t>
            </a:r>
            <a:r>
              <a:rPr b="1" lang="it">
                <a:solidFill>
                  <a:srgbClr val="274E13"/>
                </a:solidFill>
                <a:latin typeface="Raleway"/>
                <a:ea typeface="Raleway"/>
                <a:cs typeface="Raleway"/>
                <a:sym typeface="Raleway"/>
              </a:rPr>
              <a:t> luglio</a:t>
            </a:r>
            <a:r>
              <a:rPr lang="it">
                <a:latin typeface="Raleway"/>
                <a:ea typeface="Raleway"/>
                <a:cs typeface="Raleway"/>
                <a:sym typeface="Raleway"/>
              </a:rPr>
              <a:t> </a:t>
            </a:r>
            <a:endParaRPr/>
          </a:p>
        </p:txBody>
      </p:sp>
      <p:sp>
        <p:nvSpPr>
          <p:cNvPr id="107" name="Google Shape;107;p19"/>
          <p:cNvSpPr txBox="1"/>
          <p:nvPr>
            <p:ph idx="1" type="body"/>
          </p:nvPr>
        </p:nvSpPr>
        <p:spPr>
          <a:xfrm>
            <a:off x="255775" y="928875"/>
            <a:ext cx="5125200" cy="84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it">
                <a:solidFill>
                  <a:srgbClr val="4D5156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Visita al Jardin Botanique de </a:t>
            </a:r>
            <a:r>
              <a:rPr b="1" lang="it">
                <a:solidFill>
                  <a:srgbClr val="5F6368"/>
                </a:solidFill>
                <a:latin typeface="Raleway"/>
                <a:ea typeface="Raleway"/>
                <a:cs typeface="Raleway"/>
                <a:sym typeface="Raleway"/>
              </a:rPr>
              <a:t>Montréal</a:t>
            </a:r>
            <a:r>
              <a:rPr lang="it">
                <a:solidFill>
                  <a:srgbClr val="4D5156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 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08" name="Google Shape;10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4585799" y="618786"/>
            <a:ext cx="5207977" cy="390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3466377" y="2978213"/>
            <a:ext cx="2474624" cy="1855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9"/>
          <p:cNvPicPr preferRelativeResize="0"/>
          <p:nvPr/>
        </p:nvPicPr>
        <p:blipFill rotWithShape="1">
          <a:blip r:embed="rId5">
            <a:alphaModFix/>
          </a:blip>
          <a:srcRect b="0" l="0" r="26879" t="0"/>
          <a:stretch/>
        </p:blipFill>
        <p:spPr>
          <a:xfrm>
            <a:off x="255775" y="1440740"/>
            <a:ext cx="3364751" cy="3142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b="1" lang="it">
                <a:solidFill>
                  <a:srgbClr val="274E13"/>
                </a:solidFill>
                <a:latin typeface="Raleway"/>
                <a:ea typeface="Raleway"/>
                <a:cs typeface="Raleway"/>
                <a:sym typeface="Raleway"/>
              </a:rPr>
              <a:t>22 luglio</a:t>
            </a:r>
            <a:endParaRPr b="1">
              <a:solidFill>
                <a:srgbClr val="274E13"/>
              </a:solidFill>
            </a:endParaRPr>
          </a:p>
        </p:txBody>
      </p:sp>
      <p:sp>
        <p:nvSpPr>
          <p:cNvPr id="116" name="Google Shape;116;p20"/>
          <p:cNvSpPr txBox="1"/>
          <p:nvPr>
            <p:ph idx="1" type="body"/>
          </p:nvPr>
        </p:nvSpPr>
        <p:spPr>
          <a:xfrm>
            <a:off x="311700" y="1129550"/>
            <a:ext cx="4761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it">
                <a:latin typeface="Raleway"/>
                <a:ea typeface="Raleway"/>
                <a:cs typeface="Raleway"/>
                <a:sym typeface="Raleway"/>
              </a:rPr>
              <a:t>Visita a Petite Italie, mercato di Jean Talon e Casa d’Italia, per visitare l’Associazione dei Sardi nel Québec.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17" name="Google Shape;11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056" y="2471650"/>
            <a:ext cx="2615631" cy="244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48250" y="273775"/>
            <a:ext cx="3110552" cy="2982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09325" y="2695350"/>
            <a:ext cx="2218959" cy="2154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/>
          <p:nvPr>
            <p:ph type="title"/>
          </p:nvPr>
        </p:nvSpPr>
        <p:spPr>
          <a:xfrm>
            <a:off x="311700" y="4590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b="1" lang="it">
                <a:solidFill>
                  <a:srgbClr val="274E13"/>
                </a:solidFill>
                <a:latin typeface="Raleway"/>
                <a:ea typeface="Raleway"/>
                <a:cs typeface="Raleway"/>
                <a:sym typeface="Raleway"/>
              </a:rPr>
              <a:t>23 luglio</a:t>
            </a:r>
            <a:endParaRPr b="1">
              <a:solidFill>
                <a:srgbClr val="274E13"/>
              </a:solidFill>
            </a:endParaRPr>
          </a:p>
        </p:txBody>
      </p:sp>
      <p:sp>
        <p:nvSpPr>
          <p:cNvPr id="125" name="Google Shape;125;p21"/>
          <p:cNvSpPr txBox="1"/>
          <p:nvPr>
            <p:ph idx="1" type="body"/>
          </p:nvPr>
        </p:nvSpPr>
        <p:spPr>
          <a:xfrm>
            <a:off x="311700" y="1031700"/>
            <a:ext cx="2050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it">
                <a:latin typeface="Raleway"/>
                <a:ea typeface="Raleway"/>
                <a:cs typeface="Raleway"/>
                <a:sym typeface="Raleway"/>
              </a:rPr>
              <a:t>Visita mattutina al </a:t>
            </a:r>
            <a:r>
              <a:rPr b="1" lang="it">
                <a:solidFill>
                  <a:srgbClr val="5F6368"/>
                </a:solidFill>
                <a:latin typeface="Raleway"/>
                <a:ea typeface="Raleway"/>
                <a:cs typeface="Raleway"/>
                <a:sym typeface="Raleway"/>
              </a:rPr>
              <a:t>Biodôme di Montréal.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26" name="Google Shape;12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4053" y="593725"/>
            <a:ext cx="3951150" cy="373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2826" y="2239750"/>
            <a:ext cx="3787800" cy="264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74075" y="265575"/>
            <a:ext cx="2441298" cy="1830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